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322" r:id="rId3"/>
    <p:sldId id="295" r:id="rId4"/>
    <p:sldId id="259" r:id="rId6"/>
    <p:sldId id="267" r:id="rId7"/>
    <p:sldId id="269" r:id="rId8"/>
    <p:sldId id="270" r:id="rId9"/>
    <p:sldId id="353" r:id="rId10"/>
    <p:sldId id="350" r:id="rId11"/>
    <p:sldId id="283" r:id="rId12"/>
    <p:sldId id="323" r:id="rId13"/>
  </p:sldIdLst>
  <p:sldSz cx="12192000" cy="6858000"/>
  <p:notesSz cx="6858000" cy="9144000"/>
  <p:embeddedFontLst>
    <p:embeddedFont>
      <p:font typeface="思源黑体 CN Normal" panose="020B0400000000000000" charset="-122"/>
      <p:regular r:id="rId18"/>
    </p:embeddedFont>
    <p:embeddedFont>
      <p:font typeface="Campton ExtraLight" panose="00000400000000000000" pitchFamily="50" charset="0"/>
      <p:regular r:id="rId19"/>
    </p:embeddedFont>
    <p:embeddedFont>
      <p:font typeface="Campton Light DEMO" panose="00000500000000000000" pitchFamily="50" charset="0"/>
      <p:regular r:id="rId20"/>
    </p:embeddedFont>
    <p:embeddedFont>
      <p:font typeface="Montserrat ExtraLight" panose="00000300000000000000" charset="0"/>
      <p:regular r:id="rId21"/>
    </p:embeddedFont>
    <p:embeddedFont>
      <p:font typeface="等线" panose="0201060003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484" y="-874487"/>
            <a:ext cx="6858000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07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毕业论文答辩</a:t>
            </a:r>
            <a:endParaRPr lang="zh-CN" altLang="en-US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74160" y="3596005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108575" y="1772285"/>
            <a:ext cx="1012825" cy="1010285"/>
          </a:xfrm>
          <a:custGeom>
            <a:avLst/>
            <a:gdLst>
              <a:gd name="T0" fmla="*/ 179 w 358"/>
              <a:gd name="T1" fmla="*/ 0 h 358"/>
              <a:gd name="T2" fmla="*/ 358 w 358"/>
              <a:gd name="T3" fmla="*/ 179 h 358"/>
              <a:gd name="T4" fmla="*/ 179 w 358"/>
              <a:gd name="T5" fmla="*/ 358 h 358"/>
              <a:gd name="T6" fmla="*/ 0 w 358"/>
              <a:gd name="T7" fmla="*/ 179 h 358"/>
              <a:gd name="T8" fmla="*/ 179 w 358"/>
              <a:gd name="T9" fmla="*/ 0 h 358"/>
              <a:gd name="T10" fmla="*/ 179 w 358"/>
              <a:gd name="T11" fmla="*/ 7 h 358"/>
              <a:gd name="T12" fmla="*/ 7 w 358"/>
              <a:gd name="T13" fmla="*/ 179 h 358"/>
              <a:gd name="T14" fmla="*/ 179 w 358"/>
              <a:gd name="T15" fmla="*/ 351 h 358"/>
              <a:gd name="T16" fmla="*/ 351 w 358"/>
              <a:gd name="T17" fmla="*/ 179 h 358"/>
              <a:gd name="T18" fmla="*/ 179 w 358"/>
              <a:gd name="T19" fmla="*/ 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8" h="358">
                <a:moveTo>
                  <a:pt x="179" y="0"/>
                </a:moveTo>
                <a:cubicBezTo>
                  <a:pt x="277" y="0"/>
                  <a:pt x="358" y="80"/>
                  <a:pt x="358" y="179"/>
                </a:cubicBezTo>
                <a:cubicBezTo>
                  <a:pt x="358" y="277"/>
                  <a:pt x="277" y="358"/>
                  <a:pt x="179" y="358"/>
                </a:cubicBezTo>
                <a:cubicBezTo>
                  <a:pt x="80" y="358"/>
                  <a:pt x="0" y="277"/>
                  <a:pt x="0" y="179"/>
                </a:cubicBezTo>
                <a:cubicBezTo>
                  <a:pt x="0" y="80"/>
                  <a:pt x="80" y="0"/>
                  <a:pt x="179" y="0"/>
                </a:cubicBezTo>
                <a:close/>
                <a:moveTo>
                  <a:pt x="179" y="7"/>
                </a:moveTo>
                <a:cubicBezTo>
                  <a:pt x="84" y="7"/>
                  <a:pt x="7" y="84"/>
                  <a:pt x="7" y="179"/>
                </a:cubicBezTo>
                <a:cubicBezTo>
                  <a:pt x="7" y="273"/>
                  <a:pt x="84" y="351"/>
                  <a:pt x="179" y="351"/>
                </a:cubicBezTo>
                <a:cubicBezTo>
                  <a:pt x="273" y="351"/>
                  <a:pt x="351" y="273"/>
                  <a:pt x="351" y="179"/>
                </a:cubicBezTo>
                <a:cubicBezTo>
                  <a:pt x="351" y="84"/>
                  <a:pt x="273" y="7"/>
                  <a:pt x="17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74157"/>
              </a:solidFill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83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感谢指正</a:t>
            </a:r>
            <a:endParaRPr lang="zh-CN" altLang="en-US" sz="66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11625" y="3934460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答辩人：计科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184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郭静庭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指导老师：郑颖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28" y="24580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研究背景和意义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4594" y="1219621"/>
            <a:ext cx="4888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目录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|</a:t>
            </a:r>
            <a:r>
              <a:rPr lang="zh-CN" altLang="en-US" sz="4400" dirty="0">
                <a:solidFill>
                  <a:schemeClr val="accent2"/>
                </a:solidFill>
                <a:ea typeface="思源黑体 CN Normal" panose="020B0400000000000000" charset="-122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06717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7864" y="245800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84463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功能界面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41620" y="2458009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存在问题和不足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研究背景和意义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8670" y="2073910"/>
            <a:ext cx="790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4735" y="2073910"/>
            <a:ext cx="103447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随着互联网的发展，互联网电商行业也逐步兴起，“互联网+二手车”也彻底改变了二手车的模式。二手车电商的出现为买方和卖方提供更便捷更有效的交易平台，打破时间和空间的限制，在线上打通买卖双方的信息流与现金流通路，有效解决车价混乱等问题，所以很多人都趋向于购买二手车，随之也出现了二手车交易平台。在该平台，经销商可以在二手车交易平台上挑选自己喜欢的车型，可以对不同的车型、价格和竞拍时间对自己心仪的车辆进行竞拍，这也方便了经销商在足不出户的情况下挑选合适的车子。</a:t>
            </a:r>
            <a:endParaRPr lang="zh-CN" altLang="en-US" sz="28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数据库存储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17411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mysql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缓存技术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56741" y="4449354"/>
              <a:ext cx="98679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前端封装框架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77343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vue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java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语言框架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225856" y="2524958"/>
              <a:ext cx="211963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Spring </a:t>
              </a:r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Boot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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385714" y="4499386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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385714" y="2574990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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ea typeface="思源黑体 CN Normal" panose="020B0400000000000000" charset="-122"/>
                </a:rPr>
                <a:t> </a:t>
              </a:r>
              <a:endParaRPr lang="en-US" sz="3200" dirty="0">
                <a:ea typeface="思源黑体 CN Normal" panose="020B0400000000000000" charset="-122"/>
              </a:endParaRP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88114" y="4028649"/>
              <a:ext cx="14157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033" y="222933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96748" y="1812057"/>
            <a:ext cx="3097268" cy="1550484"/>
            <a:chOff x="8105765" y="1893109"/>
            <a:chExt cx="3097268" cy="1550484"/>
          </a:xfrm>
        </p:grpSpPr>
        <p:sp>
          <p:nvSpPr>
            <p:cNvPr id="23" name="矩形 22"/>
            <p:cNvSpPr/>
            <p:nvPr/>
          </p:nvSpPr>
          <p:spPr>
            <a:xfrm>
              <a:off x="8105765" y="2273288"/>
              <a:ext cx="3097268" cy="1170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用户通过手机号登陆，进入拍卖首页，选择拍卖物品进行竞价。</a:t>
              </a:r>
              <a:endParaRPr lang="en-US" altLang="zh-CN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05766" y="189310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用户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96748" y="4424651"/>
            <a:ext cx="3097268" cy="1909894"/>
            <a:chOff x="8105765" y="1893109"/>
            <a:chExt cx="3097268" cy="1909894"/>
          </a:xfrm>
        </p:grpSpPr>
        <p:sp>
          <p:nvSpPr>
            <p:cNvPr id="26" name="矩形 25"/>
            <p:cNvSpPr/>
            <p:nvPr/>
          </p:nvSpPr>
          <p:spPr>
            <a:xfrm>
              <a:off x="8105765" y="2273288"/>
              <a:ext cx="3097268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管理员通过账号密码进行后台登录，管理用户信息，角色信息，菜单信息，拍卖二手车信息。</a:t>
              </a:r>
              <a:endParaRPr lang="en-US" altLang="zh-CN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105766" y="1893109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管理员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906987" y="1886186"/>
            <a:ext cx="704319" cy="7043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06987" y="4511735"/>
            <a:ext cx="704319" cy="704319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4" name="图片 14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1885950"/>
            <a:ext cx="5269230" cy="424307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用户界面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665" y="1474470"/>
            <a:ext cx="2468880" cy="39090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60" y="1474470"/>
            <a:ext cx="2545080" cy="39090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1474470"/>
            <a:ext cx="2529840" cy="39090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010" y="1473835"/>
            <a:ext cx="2537460" cy="39096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用户界面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35" y="1302385"/>
            <a:ext cx="3108960" cy="4475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02385"/>
            <a:ext cx="2552700" cy="455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85" y="1294765"/>
            <a:ext cx="2529840" cy="456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管理员界面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212215"/>
            <a:ext cx="4819650" cy="226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1441450"/>
            <a:ext cx="6475730" cy="2032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18255"/>
            <a:ext cx="4603750" cy="1515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115" y="3691255"/>
            <a:ext cx="6088380" cy="276161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42428" y="2229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>
            <a:off x="1726844" y="2222500"/>
            <a:ext cx="2910242" cy="1458914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4637086" y="3681414"/>
            <a:ext cx="2917827" cy="1458914"/>
          </a:xfrm>
          <a:custGeom>
            <a:avLst/>
            <a:gdLst>
              <a:gd name="T0" fmla="*/ 555 w 555"/>
              <a:gd name="T1" fmla="*/ 0 h 277"/>
              <a:gd name="T2" fmla="*/ 277 w 555"/>
              <a:gd name="T3" fmla="*/ 277 h 277"/>
              <a:gd name="T4" fmla="*/ 0 w 555"/>
              <a:gd name="T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5" h="277">
                <a:moveTo>
                  <a:pt x="555" y="0"/>
                </a:moveTo>
                <a:cubicBezTo>
                  <a:pt x="555" y="153"/>
                  <a:pt x="431" y="277"/>
                  <a:pt x="277" y="277"/>
                </a:cubicBezTo>
                <a:cubicBezTo>
                  <a:pt x="124" y="277"/>
                  <a:pt x="0" y="153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5" name="Freeform 7"/>
          <p:cNvSpPr/>
          <p:nvPr/>
        </p:nvSpPr>
        <p:spPr bwMode="auto">
          <a:xfrm>
            <a:off x="7554914" y="2222500"/>
            <a:ext cx="2910242" cy="1458914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6" name="Freeform 8"/>
          <p:cNvSpPr/>
          <p:nvPr/>
        </p:nvSpPr>
        <p:spPr bwMode="auto">
          <a:xfrm>
            <a:off x="1997388" y="2495572"/>
            <a:ext cx="2369155" cy="1185842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4910158" y="3681414"/>
            <a:ext cx="2371683" cy="1190899"/>
          </a:xfrm>
          <a:custGeom>
            <a:avLst/>
            <a:gdLst>
              <a:gd name="T0" fmla="*/ 451 w 451"/>
              <a:gd name="T1" fmla="*/ 0 h 226"/>
              <a:gd name="T2" fmla="*/ 225 w 451"/>
              <a:gd name="T3" fmla="*/ 226 h 226"/>
              <a:gd name="T4" fmla="*/ 0 w 451"/>
              <a:gd name="T5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6">
                <a:moveTo>
                  <a:pt x="451" y="0"/>
                </a:moveTo>
                <a:cubicBezTo>
                  <a:pt x="451" y="125"/>
                  <a:pt x="350" y="226"/>
                  <a:pt x="225" y="226"/>
                </a:cubicBezTo>
                <a:cubicBezTo>
                  <a:pt x="101" y="226"/>
                  <a:pt x="0" y="125"/>
                  <a:pt x="0" y="0"/>
                </a:cubicBezTo>
              </a:path>
            </a:pathLst>
          </a:custGeom>
          <a:solidFill>
            <a:schemeClr val="accent1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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93530" y="4442113"/>
            <a:ext cx="257687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数据爬取的为新加坡官网，如果官网受限，数据获取只能手动添加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88830" y="3954486"/>
            <a:ext cx="1586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不足之处一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07564" y="2561751"/>
            <a:ext cx="257687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单体应用形式，不太能支持高并发体量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45098" y="2074124"/>
            <a:ext cx="1701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不足之处二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21600" y="4442113"/>
            <a:ext cx="257687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图片文件在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OSS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服务器，连接中断，图片失效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26770" y="3954486"/>
            <a:ext cx="1766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不足之处三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Freeform 8"/>
          <p:cNvSpPr/>
          <p:nvPr/>
        </p:nvSpPr>
        <p:spPr bwMode="auto">
          <a:xfrm>
            <a:off x="7826053" y="2473982"/>
            <a:ext cx="2369155" cy="1185842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txBody>
          <a:bodyPr vert="horz" wrap="square" lIns="0" tIns="0" rIns="0" bIns="0" numCol="1" anchor="ctr" anchorCtr="0" compatLnSpc="1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156,&quot;width&quot;:3888}"/>
</p:tagLst>
</file>

<file path=ppt/tags/tag2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COMMONDATA" val="eyJoZGlkIjoiZjM4Njc3MzQ0YzJmZjEwZGE1NDllMjE0NDAwNmQzM2IifQ=="/>
  <p:tag name="KSO_WPP_MARK_KEY" val="dba253a2-8cbc-4c33-8948-eb6d40df28f7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591</Words>
  <Application>WPS 演示</Application>
  <PresentationFormat>宽屏</PresentationFormat>
  <Paragraphs>106</Paragraphs>
  <Slides>10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思源黑体 CN Normal</vt:lpstr>
      <vt:lpstr>FontAwesome</vt:lpstr>
      <vt:lpstr>Segoe Print</vt:lpstr>
      <vt:lpstr>Campton ExtraLight</vt:lpstr>
      <vt:lpstr>Campton Light DEMO</vt:lpstr>
      <vt:lpstr>Lato Light</vt:lpstr>
      <vt:lpstr>Montserrat ExtraLight</vt:lpstr>
      <vt:lpstr>微软雅黑</vt:lpstr>
      <vt:lpstr>Arial Unicode MS</vt:lpstr>
      <vt:lpstr>等线</vt:lpstr>
      <vt:lpstr>Calibri</vt:lpstr>
      <vt:lpstr>方正兰亭黑简体</vt:lpstr>
      <vt:lpstr>黑体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Down</cp:lastModifiedBy>
  <cp:revision>59</cp:revision>
  <dcterms:created xsi:type="dcterms:W3CDTF">2016-10-21T01:13:00Z</dcterms:created>
  <dcterms:modified xsi:type="dcterms:W3CDTF">2023-05-11T07:45:37Z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7228BBC58E8E44B4976C0D399E4BCB7F</vt:lpwstr>
  </property>
</Properties>
</file>